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58" r:id="rId6"/>
    <p:sldId id="259" r:id="rId7"/>
    <p:sldId id="272" r:id="rId8"/>
    <p:sldId id="269" r:id="rId9"/>
    <p:sldId id="270" r:id="rId10"/>
    <p:sldId id="261" r:id="rId11"/>
    <p:sldId id="262" r:id="rId12"/>
    <p:sldId id="273" r:id="rId13"/>
    <p:sldId id="276" r:id="rId14"/>
    <p:sldId id="265" r:id="rId15"/>
    <p:sldId id="275" r:id="rId16"/>
    <p:sldId id="263" r:id="rId17"/>
    <p:sldId id="26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" t="22701" r="4287"/>
          <a:stretch/>
        </p:blipFill>
        <p:spPr>
          <a:xfrm>
            <a:off x="-1016" y="0"/>
            <a:ext cx="9145016" cy="52292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85800" y="5589240"/>
            <a:ext cx="554238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ТИМУР ХАМЗИН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Менеджер проектов компании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Интек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995" y="5789637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931" y="1844799"/>
            <a:ext cx="8709122" cy="1539602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bg1"/>
                </a:solidFill>
              </a:rPr>
              <a:t>История успеха интернет-магазина на платформе "1С-Битрикс" vikmetal.ru</a:t>
            </a:r>
          </a:p>
        </p:txBody>
      </p:sp>
    </p:spTree>
    <p:extLst>
      <p:ext uri="{BB962C8B-B14F-4D97-AF65-F5344CB8AC3E}">
        <p14:creationId xmlns:p14="http://schemas.microsoft.com/office/powerpoint/2010/main" xmlns="" val="42131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9001000" cy="11521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Основные </a:t>
            </a:r>
            <a:r>
              <a:rPr lang="ru-RU" dirty="0">
                <a:solidFill>
                  <a:schemeClr val="bg1"/>
                </a:solidFill>
              </a:rPr>
              <a:t>инструменты сбора семантического ядра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key col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23178"/>
            <a:ext cx="2772731" cy="12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wordst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690093" cy="12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7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75" t="9051" r="3930" b="15726"/>
          <a:stretch/>
        </p:blipFill>
        <p:spPr bwMode="auto">
          <a:xfrm>
            <a:off x="683568" y="2564904"/>
            <a:ext cx="7776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Заполнение </a:t>
            </a:r>
            <a:r>
              <a:rPr lang="ru-RU" sz="3000" dirty="0">
                <a:solidFill>
                  <a:schemeClr val="bg1"/>
                </a:solidFill>
              </a:rPr>
              <a:t>каталога, создание структуры каталога, </a:t>
            </a:r>
            <a:endParaRPr lang="ru-RU" sz="30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bg1"/>
                </a:solidFill>
              </a:rPr>
              <a:t>Дублирование </a:t>
            </a:r>
            <a:r>
              <a:rPr lang="ru-RU" sz="3000" dirty="0">
                <a:solidFill>
                  <a:schemeClr val="bg1"/>
                </a:solidFill>
              </a:rPr>
              <a:t>каталога на торговых площадках </a:t>
            </a:r>
          </a:p>
        </p:txBody>
      </p:sp>
    </p:spTree>
    <p:extLst>
      <p:ext uri="{BB962C8B-B14F-4D97-AF65-F5344CB8AC3E}">
        <p14:creationId xmlns:p14="http://schemas.microsoft.com/office/powerpoint/2010/main" xmlns="" val="37047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46616"/>
            <a:ext cx="175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9936" y="2532878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Оптимизация основных тегов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название и арт.товара + ключи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главной: название + категории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H1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название и арт.товара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2: подпункты про товар</a:t>
            </a:r>
          </a:p>
          <a:p>
            <a:pPr marL="342900" indent="-342900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 Получение уникального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контента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95536" y="789654"/>
            <a:ext cx="8229600" cy="838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Внутренняя оптимизация </a:t>
            </a:r>
            <a:endParaRPr lang="ru-RU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Руслан\Desktop\вордст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105" y="2132856"/>
            <a:ext cx="6456895" cy="42677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637256"/>
            <a:ext cx="8229600" cy="838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Calibri" charset="0"/>
              </a:rPr>
              <a:t>Стратегия продвижения</a:t>
            </a:r>
            <a:endParaRPr lang="ru-RU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084744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региона продвижения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Важно: выдача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гео-зависима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каждом регионе своя конкуренция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wordstat.yandex.ru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151216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18" y="548680"/>
            <a:ext cx="8401080" cy="16561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500" dirty="0">
                <a:solidFill>
                  <a:schemeClr val="bg1"/>
                </a:solidFill>
              </a:rPr>
              <a:t>Б</a:t>
            </a:r>
            <a:r>
              <a:rPr lang="ru-RU" sz="3500" dirty="0" smtClean="0">
                <a:solidFill>
                  <a:schemeClr val="bg1"/>
                </a:solidFill>
              </a:rPr>
              <a:t>ыл </a:t>
            </a:r>
            <a:r>
              <a:rPr lang="ru-RU" sz="3500" dirty="0">
                <a:solidFill>
                  <a:schemeClr val="bg1"/>
                </a:solidFill>
              </a:rPr>
              <a:t>приобретён модуль смены контактов при выборе другого </a:t>
            </a:r>
            <a:r>
              <a:rPr lang="ru-RU" sz="3500" dirty="0" smtClean="0">
                <a:solidFill>
                  <a:schemeClr val="bg1"/>
                </a:solidFill>
              </a:rPr>
              <a:t>города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225" r="1636" b="14737"/>
          <a:stretch/>
        </p:blipFill>
        <p:spPr bwMode="auto">
          <a:xfrm>
            <a:off x="7915" y="2808312"/>
            <a:ext cx="913608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6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88075"/>
            <a:ext cx="175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" y="2348880"/>
            <a:ext cx="2446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Выбор региона продвижения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Важно: выдача </a:t>
            </a:r>
            <a:r>
              <a:rPr lang="ru-RU" sz="2400" dirty="0" err="1" smtClean="0"/>
              <a:t>гео-зависима</a:t>
            </a:r>
            <a:endParaRPr lang="ru-RU" sz="2400" dirty="0" smtClean="0"/>
          </a:p>
        </p:txBody>
      </p:sp>
      <p:pic>
        <p:nvPicPr>
          <p:cNvPr id="57346" name="Picture 2" descr="C:\Users\Руслан\Desktop\т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95591"/>
            <a:ext cx="5943600" cy="40816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349224"/>
            <a:ext cx="8229600" cy="838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Calibri" charset="0"/>
              </a:rPr>
              <a:t>Стратегия продвижения</a:t>
            </a:r>
            <a:endParaRPr lang="ru-RU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5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476672"/>
            <a:ext cx="84352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Результаты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6925" t="13880" r="19288" b="10521"/>
          <a:stretch/>
        </p:blipFill>
        <p:spPr>
          <a:xfrm>
            <a:off x="732402" y="1442120"/>
            <a:ext cx="788487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9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7606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500" b="1" dirty="0">
                <a:solidFill>
                  <a:schemeClr val="bg1"/>
                </a:solidFill>
              </a:rPr>
              <a:t>Р</a:t>
            </a:r>
            <a:r>
              <a:rPr lang="ru-RU" sz="3500" b="1" dirty="0" smtClean="0">
                <a:solidFill>
                  <a:schemeClr val="bg1"/>
                </a:solidFill>
              </a:rPr>
              <a:t>езультаты </a:t>
            </a:r>
            <a:r>
              <a:rPr lang="ru-RU" sz="3500" b="1" dirty="0">
                <a:solidFill>
                  <a:schemeClr val="bg1"/>
                </a:solidFill>
              </a:rPr>
              <a:t>на данный момент</a:t>
            </a:r>
          </a:p>
          <a:p>
            <a:pPr marL="0" indent="0" algn="ctr">
              <a:buNone/>
            </a:pP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592" t="8400" r="19204" b="8441"/>
          <a:stretch/>
        </p:blipFill>
        <p:spPr>
          <a:xfrm>
            <a:off x="930424" y="1640551"/>
            <a:ext cx="7272808" cy="52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4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1584176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129614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chemeClr val="bg1"/>
                </a:solidFill>
              </a:rPr>
              <a:t>Количество звонков и заявок с сайта, показатели </a:t>
            </a:r>
            <a:r>
              <a:rPr lang="ru-RU" dirty="0" smtClean="0">
                <a:solidFill>
                  <a:schemeClr val="bg1"/>
                </a:solidFill>
              </a:rPr>
              <a:t>конверсии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5472"/>
            <a:ext cx="9144000" cy="43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5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3600"/>
            <a:ext cx="9144000" cy="98583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34570" y="2208549"/>
            <a:ext cx="55748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4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Спасибо </a:t>
            </a:r>
            <a:r>
              <a:rPr lang="ru-RU" sz="4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 внимание!</a:t>
            </a:r>
            <a:r>
              <a:rPr lang="en-US" sz="4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  <a:endParaRPr lang="ru-RU" sz="4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281" y="715738"/>
            <a:ext cx="2777435" cy="699741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84558" y="3680787"/>
            <a:ext cx="557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ТИМУР ХАМЗИН</a:t>
            </a:r>
          </a:p>
          <a:p>
            <a:pPr algn="ctr" eaLnBrk="1" hangingPunct="1"/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Менеджер проектов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INTEC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7696" y="5257799"/>
            <a:ext cx="5574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hamzin@intecweb.ru</a:t>
            </a:r>
            <a:endParaRPr lang="ru-RU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3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6301208" cy="105273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Идея </a:t>
            </a:r>
            <a:r>
              <a:rPr lang="ru-RU" sz="3000" b="1" dirty="0">
                <a:solidFill>
                  <a:schemeClr val="bg1"/>
                </a:solidFill>
              </a:rPr>
              <a:t>внедрения </a:t>
            </a:r>
            <a:r>
              <a:rPr lang="ru-RU" sz="3000" b="1" dirty="0" smtClean="0">
                <a:solidFill>
                  <a:schemeClr val="bg1"/>
                </a:solidFill>
              </a:rPr>
              <a:t>интернет-магазина</a:t>
            </a:r>
            <a:endParaRPr lang="ru-RU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34" t="10595" r="1638" b="5079"/>
          <a:stretch/>
        </p:blipFill>
        <p:spPr bwMode="auto">
          <a:xfrm>
            <a:off x="-1016" y="1772816"/>
            <a:ext cx="914501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56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468" y="269776"/>
            <a:ext cx="6491064" cy="1143000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bg1"/>
                </a:solidFill>
              </a:rPr>
              <a:t>Подготовка сайта к продвижению, анализ топа 10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7560" r="1333" b="12641"/>
          <a:stretch/>
        </p:blipFill>
        <p:spPr>
          <a:xfrm>
            <a:off x="60953" y="2060848"/>
            <a:ext cx="902209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59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Анализ сайтов в топ 10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43" r="1349" b="15490"/>
          <a:stretch/>
        </p:blipFill>
        <p:spPr bwMode="auto">
          <a:xfrm>
            <a:off x="12126" y="2204864"/>
            <a:ext cx="9131874" cy="398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5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"/>
          <a:stretch/>
        </p:blipFill>
        <p:spPr bwMode="auto">
          <a:xfrm>
            <a:off x="0" y="1844824"/>
            <a:ext cx="449999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5"/>
          <a:stretch/>
        </p:blipFill>
        <p:spPr bwMode="auto">
          <a:xfrm>
            <a:off x="4657725" y="1844824"/>
            <a:ext cx="44862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06" y="111770"/>
            <a:ext cx="7578588" cy="187707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Определение функционала. Выбор </a:t>
            </a:r>
            <a:r>
              <a:rPr lang="en-US" sz="3000" b="1" dirty="0" smtClean="0">
                <a:solidFill>
                  <a:schemeClr val="bg1"/>
                </a:solidFill>
              </a:rPr>
              <a:t>CMS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476672"/>
            <a:ext cx="5842992" cy="1143000"/>
          </a:xfrm>
        </p:spPr>
        <p:txBody>
          <a:bodyPr>
            <a:noAutofit/>
          </a:bodyPr>
          <a:lstStyle/>
          <a:p>
            <a:pPr lvl="0"/>
            <a:r>
              <a:rPr lang="ru-RU" sz="3500" b="1" dirty="0">
                <a:solidFill>
                  <a:schemeClr val="bg1"/>
                </a:solidFill>
              </a:rPr>
              <a:t>Начало проекта, разработка </a:t>
            </a:r>
            <a:r>
              <a:rPr lang="ru-RU" sz="3500" b="1" dirty="0" smtClean="0">
                <a:solidFill>
                  <a:schemeClr val="bg1"/>
                </a:solidFill>
              </a:rPr>
              <a:t>первого эскиза сайта</a:t>
            </a:r>
            <a:r>
              <a:rPr lang="ru-RU" sz="3500" b="1" dirty="0">
                <a:solidFill>
                  <a:schemeClr val="bg1"/>
                </a:solidFill>
              </a:rPr>
              <a:t/>
            </a:r>
            <a:br>
              <a:rPr lang="ru-RU" sz="3500" b="1" dirty="0">
                <a:solidFill>
                  <a:schemeClr val="bg1"/>
                </a:solidFill>
              </a:rPr>
            </a:b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00"/>
          <a:stretch/>
        </p:blipFill>
        <p:spPr>
          <a:xfrm>
            <a:off x="1097702" y="1835696"/>
            <a:ext cx="6948593" cy="46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8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31840" y="3069803"/>
            <a:ext cx="5897493" cy="3599557"/>
            <a:chOff x="-468560" y="1117645"/>
            <a:chExt cx="6146460" cy="37515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479" t="8402" r="11933" b="8483"/>
            <a:stretch/>
          </p:blipFill>
          <p:spPr bwMode="auto">
            <a:xfrm>
              <a:off x="-468560" y="1117645"/>
              <a:ext cx="6146460" cy="370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Прямоугольник 1"/>
            <p:cNvSpPr/>
            <p:nvPr/>
          </p:nvSpPr>
          <p:spPr>
            <a:xfrm>
              <a:off x="-468560" y="4222894"/>
              <a:ext cx="1800200" cy="646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-76200" y="432575"/>
            <a:ext cx="92964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Коммерческие показатели</a:t>
            </a:r>
            <a:endParaRPr lang="ru-RU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2" descr="C:\Users\м.видео\Desktop\INTEC РЕКЛАМА\ПРЕЗЕНТАЦИИ\мужи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0" y="3258443"/>
            <a:ext cx="2790369" cy="31792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1640078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Прямой номер телефона + адрес + карта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«Правильный» процесс покупки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64007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Информация о ценах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рекламы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128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2534"/>
          <a:stretch/>
        </p:blipFill>
        <p:spPr>
          <a:xfrm>
            <a:off x="1331640" y="1523308"/>
            <a:ext cx="6533198" cy="531866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5252" y="400152"/>
            <a:ext cx="7493496" cy="1143000"/>
          </a:xfrm>
        </p:spPr>
        <p:txBody>
          <a:bodyPr>
            <a:noAutofit/>
          </a:bodyPr>
          <a:lstStyle/>
          <a:p>
            <a:pPr lvl="0"/>
            <a:r>
              <a:rPr lang="ru-RU" sz="3500" b="1" dirty="0">
                <a:solidFill>
                  <a:schemeClr val="bg1"/>
                </a:solidFill>
              </a:rPr>
              <a:t>Р</a:t>
            </a:r>
            <a:r>
              <a:rPr lang="ru-RU" sz="3500" b="1" dirty="0" smtClean="0">
                <a:solidFill>
                  <a:schemeClr val="bg1"/>
                </a:solidFill>
              </a:rPr>
              <a:t>азработка финального эскиза сайта</a:t>
            </a:r>
            <a:r>
              <a:rPr lang="ru-RU" sz="3500" b="1" dirty="0">
                <a:solidFill>
                  <a:schemeClr val="bg1"/>
                </a:solidFill>
              </a:rPr>
              <a:t/>
            </a:r>
            <a:br>
              <a:rPr lang="ru-RU" sz="3500" b="1" dirty="0">
                <a:solidFill>
                  <a:schemeClr val="bg1"/>
                </a:solidFill>
              </a:rPr>
            </a:br>
            <a:endParaRPr lang="ru-R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17871"/>
            <a:ext cx="9144000" cy="1152128"/>
          </a:xfrm>
          <a:prstGeom prst="rect">
            <a:avLst/>
          </a:prstGeom>
          <a:solidFill>
            <a:srgbClr val="AA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94420" y="25039"/>
            <a:ext cx="7355160" cy="1905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Продвижение сайта состоит из следующих этапов: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347963" y="1690621"/>
            <a:ext cx="7348827" cy="4038600"/>
          </a:xfrm>
        </p:spPr>
        <p:txBody>
          <a:bodyPr/>
          <a:lstStyle/>
          <a:p>
            <a:pPr eaLnBrk="1" hangingPunct="1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сайта к SEO.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стратегии продвижения.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Внутренняя оптимизация.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Внешняя оптимизация, покупка внешних ссылок.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3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88075"/>
            <a:ext cx="175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5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201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История успеха интернет-магазина на платформе "1С-Битрикс" vikmetal.ru</vt:lpstr>
      <vt:lpstr>Слайд 2</vt:lpstr>
      <vt:lpstr>Подготовка сайта к продвижению, анализ топа 10</vt:lpstr>
      <vt:lpstr>Анализ сайтов в топ 10</vt:lpstr>
      <vt:lpstr>Определение функционала. Выбор CMS </vt:lpstr>
      <vt:lpstr>Начало проекта, разработка первого эскиза сайта </vt:lpstr>
      <vt:lpstr>Коммерческие показатели</vt:lpstr>
      <vt:lpstr>Разработка финального эскиза сайта </vt:lpstr>
      <vt:lpstr>Продвижение сайта состоит из следующих этапов:</vt:lpstr>
      <vt:lpstr>Слайд 10</vt:lpstr>
      <vt:lpstr>Слайд 11</vt:lpstr>
      <vt:lpstr>Внутренняя оптимизация </vt:lpstr>
      <vt:lpstr>Стратегия продвижения</vt:lpstr>
      <vt:lpstr>Слайд 14</vt:lpstr>
      <vt:lpstr>Стратегия продвижения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успеха интернет-магазина на платформе "1С-Битрикс" vikmetal.ru</dc:title>
  <dc:creator>Хамзин Тимур</dc:creator>
  <cp:lastModifiedBy>intec</cp:lastModifiedBy>
  <cp:revision>22</cp:revision>
  <dcterms:created xsi:type="dcterms:W3CDTF">2017-05-31T07:32:36Z</dcterms:created>
  <dcterms:modified xsi:type="dcterms:W3CDTF">2017-06-01T09:03:03Z</dcterms:modified>
</cp:coreProperties>
</file>